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AD53-E144-49B9-868E-69ED7D44CD55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9F3F08-FA1C-4CB0-B372-B6A24755B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05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AD53-E144-49B9-868E-69ED7D44CD55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9F3F08-FA1C-4CB0-B372-B6A24755B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846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AD53-E144-49B9-868E-69ED7D44CD55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9F3F08-FA1C-4CB0-B372-B6A24755B3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1181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AD53-E144-49B9-868E-69ED7D44CD55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9F3F08-FA1C-4CB0-B372-B6A24755B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8143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AD53-E144-49B9-868E-69ED7D44CD55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9F3F08-FA1C-4CB0-B372-B6A24755B3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67412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AD53-E144-49B9-868E-69ED7D44CD55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9F3F08-FA1C-4CB0-B372-B6A24755B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626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AD53-E144-49B9-868E-69ED7D44CD55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F3F08-FA1C-4CB0-B372-B6A24755B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2015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AD53-E144-49B9-868E-69ED7D44CD55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F3F08-FA1C-4CB0-B372-B6A24755B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535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AD53-E144-49B9-868E-69ED7D44CD55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F3F08-FA1C-4CB0-B372-B6A24755B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687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AD53-E144-49B9-868E-69ED7D44CD55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9F3F08-FA1C-4CB0-B372-B6A24755B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416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AD53-E144-49B9-868E-69ED7D44CD55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9F3F08-FA1C-4CB0-B372-B6A24755B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106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AD53-E144-49B9-868E-69ED7D44CD55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9F3F08-FA1C-4CB0-B372-B6A24755B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550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AD53-E144-49B9-868E-69ED7D44CD55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F3F08-FA1C-4CB0-B372-B6A24755B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016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AD53-E144-49B9-868E-69ED7D44CD55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F3F08-FA1C-4CB0-B372-B6A24755B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667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AD53-E144-49B9-868E-69ED7D44CD55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F3F08-FA1C-4CB0-B372-B6A24755B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555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AD53-E144-49B9-868E-69ED7D44CD55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9F3F08-FA1C-4CB0-B372-B6A24755B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751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CAD53-E144-49B9-868E-69ED7D44CD55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9F3F08-FA1C-4CB0-B372-B6A24755B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670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hyperlink" Target="http://standart.edu.ru/" TargetMode="Externa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hyperlink" Target="http://www.isiorao.ru/news/index.php?news=3043" TargetMode="External"/><Relationship Id="rId5" Type="http://schemas.openxmlformats.org/officeDocument/2006/relationships/hyperlink" Target="http://www.fcpro.ru/" TargetMode="External"/><Relationship Id="rId4" Type="http://schemas.openxmlformats.org/officeDocument/2006/relationships/hyperlink" Target="http://www.lexed.ru/doc.php?id=3206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3513" y="2527301"/>
            <a:ext cx="10588487" cy="363109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Федеральный государственный образовательный стандарт общего образования: основные требования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3147" y="5897217"/>
            <a:ext cx="5274365" cy="556592"/>
          </a:xfrm>
        </p:spPr>
        <p:txBody>
          <a:bodyPr/>
          <a:lstStyle/>
          <a:p>
            <a:r>
              <a:rPr lang="ru-RU" dirty="0" smtClean="0"/>
              <a:t>Обнинск 2020 г.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79311693"/>
              </p:ext>
            </p:extLst>
          </p:nvPr>
        </p:nvGraphicFramePr>
        <p:xfrm>
          <a:off x="9528314" y="380315"/>
          <a:ext cx="1703591" cy="1687024"/>
        </p:xfrm>
        <a:graphic>
          <a:graphicData uri="http://schemas.openxmlformats.org/presentationml/2006/ole">
            <p:oleObj spid="_x0000_s1036" r:id="rId3" imgW="3657143" imgH="3657143" progId="">
              <p:embed/>
            </p:oleObj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443" y="567844"/>
            <a:ext cx="8099666" cy="13119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7309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Предметные результаты обучения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948" y="1237958"/>
            <a:ext cx="10515600" cy="52556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ru-RU" sz="2000" b="1" dirty="0"/>
              <a:t>С учётом общих требований Стандарта и специфики изучаемых предметов, входящих в состав предметных областей, должны обеспечивать успешное обучение на каждой ступени общего образования.</a:t>
            </a:r>
          </a:p>
          <a:p>
            <a:pPr>
              <a:lnSpc>
                <a:spcPct val="160000"/>
              </a:lnSpc>
            </a:pPr>
            <a:r>
              <a:rPr lang="ru-RU" sz="2000" b="1" dirty="0"/>
              <a:t>Предметные области:</a:t>
            </a:r>
          </a:p>
          <a:p>
            <a:pPr lvl="0">
              <a:lnSpc>
                <a:spcPct val="160000"/>
              </a:lnSpc>
            </a:pPr>
            <a:r>
              <a:rPr lang="ru-RU" sz="2000" b="1" i="1" dirty="0"/>
              <a:t>Филология:  </a:t>
            </a:r>
            <a:r>
              <a:rPr lang="ru-RU" sz="2000" b="1" dirty="0"/>
              <a:t>русский язык, литература, иностранный язык;</a:t>
            </a:r>
          </a:p>
          <a:p>
            <a:pPr lvl="0">
              <a:lnSpc>
                <a:spcPct val="160000"/>
              </a:lnSpc>
            </a:pPr>
            <a:r>
              <a:rPr lang="ru-RU" sz="2000" b="1" i="1" dirty="0"/>
              <a:t>Математика, информатика, ИКТ: </a:t>
            </a:r>
            <a:r>
              <a:rPr lang="ru-RU" sz="2000" b="1" dirty="0"/>
              <a:t>математика, алгебра и начала анализа, геометрия, информатика;</a:t>
            </a:r>
          </a:p>
          <a:p>
            <a:pPr lvl="0">
              <a:lnSpc>
                <a:spcPct val="160000"/>
              </a:lnSpc>
            </a:pPr>
            <a:r>
              <a:rPr lang="ru-RU" sz="2000" b="1" i="1" dirty="0"/>
              <a:t>Общественно-научные предметы</a:t>
            </a:r>
            <a:r>
              <a:rPr lang="ru-RU" sz="2000" b="1" dirty="0"/>
              <a:t>: история, обществознание, география, ОДНК НР;</a:t>
            </a:r>
          </a:p>
          <a:p>
            <a:pPr lvl="0">
              <a:lnSpc>
                <a:spcPct val="160000"/>
              </a:lnSpc>
            </a:pPr>
            <a:r>
              <a:rPr lang="ru-RU" sz="2000" b="1" i="1" dirty="0"/>
              <a:t>Естественнонаучные предметы</a:t>
            </a:r>
            <a:r>
              <a:rPr lang="ru-RU" sz="2000" b="1" dirty="0"/>
              <a:t>: физика, химия, биология;</a:t>
            </a:r>
          </a:p>
          <a:p>
            <a:pPr lvl="0">
              <a:lnSpc>
                <a:spcPct val="160000"/>
              </a:lnSpc>
            </a:pPr>
            <a:r>
              <a:rPr lang="ru-RU" sz="2000" b="1" i="1" dirty="0"/>
              <a:t>Искусство</a:t>
            </a:r>
            <a:r>
              <a:rPr lang="ru-RU" sz="2000" b="1" dirty="0"/>
              <a:t>: музыка, изобразительное искусство, МХК;</a:t>
            </a:r>
          </a:p>
          <a:p>
            <a:pPr lvl="0">
              <a:lnSpc>
                <a:spcPct val="160000"/>
              </a:lnSpc>
            </a:pPr>
            <a:r>
              <a:rPr lang="ru-RU" sz="2000" b="1" i="1" dirty="0"/>
              <a:t>Технология</a:t>
            </a:r>
            <a:endParaRPr lang="ru-RU" sz="2000" b="1" dirty="0"/>
          </a:p>
          <a:p>
            <a:pPr lvl="0">
              <a:lnSpc>
                <a:spcPct val="160000"/>
              </a:lnSpc>
            </a:pPr>
            <a:r>
              <a:rPr lang="ru-RU" sz="2000" b="1" i="1" dirty="0"/>
              <a:t>Физкультура и ОБЖ</a:t>
            </a:r>
            <a:endParaRPr lang="ru-RU" sz="2000" b="1" dirty="0"/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90358305"/>
              </p:ext>
            </p:extLst>
          </p:nvPr>
        </p:nvGraphicFramePr>
        <p:xfrm>
          <a:off x="10757453" y="47073"/>
          <a:ext cx="1205947" cy="1194219"/>
        </p:xfrm>
        <a:graphic>
          <a:graphicData uri="http://schemas.openxmlformats.org/presentationml/2006/ole">
            <p:oleObj spid="_x0000_s13317" r:id="rId3" imgW="3657143" imgH="3657143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 rot="5400000">
            <a:off x="11058134" y="789311"/>
            <a:ext cx="1802297" cy="223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ГБОУ КО СШОР «</a:t>
            </a:r>
            <a:r>
              <a:rPr lang="ru-RU" sz="800" b="1" dirty="0" err="1" smtClean="0"/>
              <a:t>Л.Латыниной</a:t>
            </a:r>
            <a:r>
              <a:rPr lang="ru-RU" sz="800" b="1" dirty="0" smtClean="0"/>
              <a:t>»</a:t>
            </a:r>
            <a:endParaRPr lang="ru-RU" sz="800" b="1" dirty="0"/>
          </a:p>
        </p:txBody>
      </p:sp>
    </p:spTree>
    <p:extLst>
      <p:ext uri="{BB962C8B-B14F-4D97-AF65-F5344CB8AC3E}">
        <p14:creationId xmlns="" xmlns:p14="http://schemas.microsoft.com/office/powerpoint/2010/main" val="1530622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508" y="60084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Личностные результаты </a:t>
            </a:r>
            <a:r>
              <a:rPr lang="ru-RU" b="1" dirty="0" smtClean="0"/>
              <a:t>обучения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996" y="1371600"/>
            <a:ext cx="11502887" cy="54864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/>
              <a:t>ФГОС определяет, что  личностные результаты освоения основной образовательной программы общего образования должны отражать формирование:</a:t>
            </a:r>
          </a:p>
          <a:p>
            <a:pPr lvl="0">
              <a:lnSpc>
                <a:spcPct val="150000"/>
              </a:lnSpc>
            </a:pPr>
            <a:r>
              <a:rPr lang="ru-RU" sz="2000" b="1" i="1" dirty="0"/>
              <a:t>Российской гражданской идентичности, воспитание чувства ответственности и долга перед Родиной;</a:t>
            </a:r>
            <a:endParaRPr lang="ru-RU" sz="2000" b="1" dirty="0"/>
          </a:p>
          <a:p>
            <a:pPr lvl="0">
              <a:lnSpc>
                <a:spcPct val="150000"/>
              </a:lnSpc>
            </a:pPr>
            <a:r>
              <a:rPr lang="ru-RU" sz="2000" b="1" i="1" dirty="0"/>
              <a:t>готовности и способности обучающихся к саморазвитию и самообразованию;</a:t>
            </a:r>
            <a:endParaRPr lang="ru-RU" sz="2000" b="1" dirty="0"/>
          </a:p>
          <a:p>
            <a:pPr lvl="0">
              <a:lnSpc>
                <a:spcPct val="150000"/>
              </a:lnSpc>
            </a:pPr>
            <a:r>
              <a:rPr lang="ru-RU" sz="2000" b="1" i="1" dirty="0"/>
              <a:t>целостного мировоззрения, соответствующего современному уровню развития науки;</a:t>
            </a:r>
            <a:endParaRPr lang="ru-RU" sz="2000" b="1" dirty="0"/>
          </a:p>
          <a:p>
            <a:pPr lvl="0">
              <a:lnSpc>
                <a:spcPct val="150000"/>
              </a:lnSpc>
            </a:pPr>
            <a:r>
              <a:rPr lang="ru-RU" sz="2000" b="1" i="1" dirty="0"/>
              <a:t>уважительного и доброжелательного отношения к другому человеку;</a:t>
            </a:r>
            <a:endParaRPr lang="ru-RU" sz="2000" b="1" dirty="0"/>
          </a:p>
          <a:p>
            <a:pPr lvl="0">
              <a:lnSpc>
                <a:spcPct val="150000"/>
              </a:lnSpc>
            </a:pPr>
            <a:r>
              <a:rPr lang="ru-RU" sz="2000" b="1" i="1" dirty="0"/>
              <a:t>освоение социальных норм, правил поведения; </a:t>
            </a:r>
            <a:endParaRPr lang="ru-RU" sz="2000" b="1" dirty="0"/>
          </a:p>
          <a:p>
            <a:pPr lvl="0">
              <a:lnSpc>
                <a:spcPct val="150000"/>
              </a:lnSpc>
            </a:pPr>
            <a:r>
              <a:rPr lang="ru-RU" sz="2000" b="1" i="1" dirty="0"/>
              <a:t>коммуникативной компетентности;</a:t>
            </a:r>
            <a:endParaRPr lang="ru-RU" sz="2000" b="1" dirty="0"/>
          </a:p>
          <a:p>
            <a:pPr lvl="0">
              <a:lnSpc>
                <a:spcPct val="150000"/>
              </a:lnSpc>
            </a:pPr>
            <a:r>
              <a:rPr lang="ru-RU" sz="2000" b="1" i="1" dirty="0"/>
              <a:t>ценности  здорового и безопасного образа жизни;</a:t>
            </a:r>
            <a:endParaRPr lang="ru-RU" sz="2000" b="1" dirty="0"/>
          </a:p>
          <a:p>
            <a:pPr lvl="0">
              <a:lnSpc>
                <a:spcPct val="150000"/>
              </a:lnSpc>
            </a:pPr>
            <a:r>
              <a:rPr lang="ru-RU" sz="2000" b="1" i="1" dirty="0"/>
              <a:t>основ экологической культуры; </a:t>
            </a:r>
            <a:endParaRPr lang="ru-RU" sz="2000" b="1" dirty="0"/>
          </a:p>
          <a:p>
            <a:pPr lvl="0">
              <a:lnSpc>
                <a:spcPct val="150000"/>
              </a:lnSpc>
            </a:pPr>
            <a:r>
              <a:rPr lang="ru-RU" sz="2000" b="1" i="1" dirty="0"/>
              <a:t>осознание значения семьи в жизни человека и общества.</a:t>
            </a:r>
            <a:endParaRPr lang="ru-RU" sz="2000" b="1" dirty="0"/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90358305"/>
              </p:ext>
            </p:extLst>
          </p:nvPr>
        </p:nvGraphicFramePr>
        <p:xfrm>
          <a:off x="10757453" y="47073"/>
          <a:ext cx="1205947" cy="1194219"/>
        </p:xfrm>
        <a:graphic>
          <a:graphicData uri="http://schemas.openxmlformats.org/presentationml/2006/ole">
            <p:oleObj spid="_x0000_s14341" r:id="rId3" imgW="3657143" imgH="3657143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 rot="5400000">
            <a:off x="11052265" y="780173"/>
            <a:ext cx="17757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ГБОУ КО СШОР «</a:t>
            </a:r>
            <a:r>
              <a:rPr lang="ru-RU" sz="800" b="1" dirty="0" err="1" smtClean="0"/>
              <a:t>Л.Латыниной</a:t>
            </a:r>
            <a:r>
              <a:rPr lang="ru-RU" sz="800" b="1" dirty="0" smtClean="0"/>
              <a:t>»</a:t>
            </a:r>
            <a:endParaRPr lang="ru-RU" sz="800" b="1" dirty="0"/>
          </a:p>
        </p:txBody>
      </p:sp>
    </p:spTree>
    <p:extLst>
      <p:ext uri="{BB962C8B-B14F-4D97-AF65-F5344CB8AC3E}">
        <p14:creationId xmlns="" xmlns:p14="http://schemas.microsoft.com/office/powerpoint/2010/main" val="3149718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161" y="-345420"/>
            <a:ext cx="10515600" cy="6908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Метапредметные</a:t>
            </a:r>
            <a:r>
              <a:rPr lang="ru-RU" b="1" dirty="0"/>
              <a:t> результаты обучения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48" y="1167618"/>
            <a:ext cx="12032974" cy="559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err="1"/>
              <a:t>Метапредметные</a:t>
            </a:r>
            <a:r>
              <a:rPr lang="ru-RU" sz="1600" b="1" dirty="0"/>
              <a:t> результаты обучения общего образования должны отражать:</a:t>
            </a:r>
          </a:p>
          <a:p>
            <a:pPr lvl="0"/>
            <a:r>
              <a:rPr lang="ru-RU" sz="1600" b="1" i="1" dirty="0"/>
              <a:t>умение самостоятельно определять цели своего обучения планировать пути их достижения;</a:t>
            </a:r>
            <a:endParaRPr lang="ru-RU" sz="1600" b="1" dirty="0"/>
          </a:p>
          <a:p>
            <a:pPr lvl="0"/>
            <a:r>
              <a:rPr lang="ru-RU" sz="1600" b="1" i="1" dirty="0"/>
              <a:t>умение соотносить свои действия с планируемыми результатами, осуществлять контроль своей деятельности;</a:t>
            </a:r>
            <a:endParaRPr lang="ru-RU" sz="1600" b="1" dirty="0"/>
          </a:p>
          <a:p>
            <a:pPr lvl="0"/>
            <a:r>
              <a:rPr lang="ru-RU" sz="1600" b="1" i="1" dirty="0"/>
              <a:t>владение основами самоконтроля, самооценки;</a:t>
            </a:r>
            <a:endParaRPr lang="ru-RU" sz="1600" b="1" dirty="0"/>
          </a:p>
          <a:p>
            <a:pPr lvl="0"/>
            <a:r>
              <a:rPr lang="ru-RU" sz="1600" b="1" i="1" dirty="0"/>
              <a:t>умение  определять понятия, создавать обобщения, устанавливать аналогии, классифицировать,   самостоятельно выбирать основания и критерии для классификации, устанавливать причинно-следственные связи, строить  логическое рассуждение, умозаключение (индуктивное, дедуктивное  и по аналогии) и делать выводы;</a:t>
            </a:r>
            <a:endParaRPr lang="ru-RU" sz="1600" b="1" dirty="0"/>
          </a:p>
          <a:p>
            <a:pPr lvl="0"/>
            <a:r>
              <a:rPr lang="ru-RU" sz="1600" b="1" i="1" dirty="0"/>
              <a:t>умение создавать, применять и преобразовывать знаки и символы, модели и схемы для решения учебных и познавательных задач;</a:t>
            </a:r>
            <a:endParaRPr lang="ru-RU" sz="1600" b="1" dirty="0"/>
          </a:p>
          <a:p>
            <a:pPr lvl="0"/>
            <a:r>
              <a:rPr lang="ru-RU" sz="1600" b="1" i="1" dirty="0"/>
              <a:t> смысловое чтение; </a:t>
            </a:r>
            <a:endParaRPr lang="ru-RU" sz="1600" b="1" dirty="0"/>
          </a:p>
          <a:p>
            <a:pPr lvl="0"/>
            <a:r>
              <a:rPr lang="ru-RU" sz="1600" b="1" i="1" dirty="0"/>
              <a:t>умение осознанно использовать речевые средства в соответствии с задачей коммуникации для выражения своих чувств, мыслей и потребностей;</a:t>
            </a:r>
            <a:endParaRPr lang="ru-RU" sz="1600" b="1" dirty="0"/>
          </a:p>
          <a:p>
            <a:pPr lvl="0"/>
            <a:r>
              <a:rPr lang="ru-RU" sz="1600" b="1" i="1" dirty="0"/>
              <a:t>умение организовывать  учебное сотрудничество и совместную деятельность с учителем и сверстниками;</a:t>
            </a:r>
            <a:endParaRPr lang="ru-RU" sz="1600" b="1" dirty="0"/>
          </a:p>
          <a:p>
            <a:pPr lvl="0"/>
            <a:r>
              <a:rPr lang="ru-RU" sz="1600" b="1" i="1" dirty="0"/>
              <a:t>формирование и развитие компетентности в области использования информационно-коммуникационных технологий;</a:t>
            </a:r>
            <a:endParaRPr lang="ru-RU" sz="1600" b="1" dirty="0"/>
          </a:p>
          <a:p>
            <a:pPr lvl="0"/>
            <a:r>
              <a:rPr lang="ru-RU" sz="1600" b="1" i="1" dirty="0"/>
              <a:t>формирование и развитие экологического мышления.</a:t>
            </a:r>
            <a:endParaRPr lang="ru-RU" sz="1600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90358305"/>
              </p:ext>
            </p:extLst>
          </p:nvPr>
        </p:nvGraphicFramePr>
        <p:xfrm>
          <a:off x="10757453" y="47073"/>
          <a:ext cx="1205947" cy="1194219"/>
        </p:xfrm>
        <a:graphic>
          <a:graphicData uri="http://schemas.openxmlformats.org/presentationml/2006/ole">
            <p:oleObj spid="_x0000_s15365" r:id="rId3" imgW="3657143" imgH="3657143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 rot="5400000">
            <a:off x="11071325" y="809128"/>
            <a:ext cx="17974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ГБОУ КО СШОР «</a:t>
            </a:r>
            <a:r>
              <a:rPr lang="ru-RU" sz="800" b="1" dirty="0" err="1" smtClean="0"/>
              <a:t>Л.Латыниной</a:t>
            </a:r>
            <a:r>
              <a:rPr lang="ru-RU" sz="800" b="1" dirty="0" smtClean="0"/>
              <a:t>»</a:t>
            </a:r>
            <a:endParaRPr lang="ru-RU" sz="800" b="1" dirty="0"/>
          </a:p>
        </p:txBody>
      </p:sp>
    </p:spTree>
    <p:extLst>
      <p:ext uri="{BB962C8B-B14F-4D97-AF65-F5344CB8AC3E}">
        <p14:creationId xmlns="" xmlns:p14="http://schemas.microsoft.com/office/powerpoint/2010/main" val="3855028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7878" y="49549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Системно-</a:t>
            </a:r>
            <a:r>
              <a:rPr lang="ru-RU" b="1" dirty="0" err="1"/>
              <a:t>деятельностный</a:t>
            </a:r>
            <a:r>
              <a:rPr lang="ru-RU" b="1" dirty="0"/>
              <a:t> подход в достижении результатов ФГОС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2834" y="2116679"/>
            <a:ext cx="4740965" cy="380337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i="1" dirty="0"/>
              <a:t>Системно-</a:t>
            </a:r>
            <a:r>
              <a:rPr lang="ru-RU" sz="2000" b="1" i="1" dirty="0" err="1"/>
              <a:t>деятельностный</a:t>
            </a:r>
            <a:r>
              <a:rPr lang="ru-RU" sz="2000" b="1" i="1" dirty="0"/>
              <a:t> подход включает в себя базовые образовательные технологии: </a:t>
            </a:r>
            <a:endParaRPr lang="ru-RU" sz="2000" b="1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i="1" dirty="0" smtClean="0"/>
              <a:t>обучение </a:t>
            </a:r>
            <a:r>
              <a:rPr lang="ru-RU" sz="2000" b="1" i="1" dirty="0"/>
              <a:t>на основе «проблемных ситуаций», проектная деятельность, уровневая дифференциация,  информационно-коммуникационные технологии.</a:t>
            </a:r>
            <a:endParaRPr lang="ru-RU" sz="2000" b="1" dirty="0"/>
          </a:p>
          <a:p>
            <a:endParaRPr lang="ru-RU" dirty="0"/>
          </a:p>
        </p:txBody>
      </p:sp>
      <p:pic>
        <p:nvPicPr>
          <p:cNvPr id="8196" name="Picture 4" descr="https://estalsch7.edumsko.ru/uploads/3000/2185/section/262256/kartinki/jAt2UJ15oHk.jpg?1502531227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001078"/>
            <a:ext cx="504825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90358305"/>
              </p:ext>
            </p:extLst>
          </p:nvPr>
        </p:nvGraphicFramePr>
        <p:xfrm>
          <a:off x="10757453" y="47073"/>
          <a:ext cx="1205947" cy="1194219"/>
        </p:xfrm>
        <a:graphic>
          <a:graphicData uri="http://schemas.openxmlformats.org/presentationml/2006/ole">
            <p:oleObj spid="_x0000_s8200" r:id="rId4" imgW="3657143" imgH="3657143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 rot="5400000">
            <a:off x="11076369" y="779309"/>
            <a:ext cx="17740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ГБОУ КО СШОР «</a:t>
            </a:r>
            <a:r>
              <a:rPr lang="ru-RU" sz="800" b="1" dirty="0" err="1" smtClean="0"/>
              <a:t>Л.Латыниной</a:t>
            </a:r>
            <a:r>
              <a:rPr lang="ru-RU" sz="800" b="1" dirty="0" smtClean="0"/>
              <a:t>»</a:t>
            </a:r>
            <a:endParaRPr lang="ru-RU" sz="800" b="1" dirty="0"/>
          </a:p>
        </p:txBody>
      </p:sp>
    </p:spTree>
    <p:extLst>
      <p:ext uri="{BB962C8B-B14F-4D97-AF65-F5344CB8AC3E}">
        <p14:creationId xmlns="" xmlns:p14="http://schemas.microsoft.com/office/powerpoint/2010/main" val="3881656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1792"/>
            <a:ext cx="10515600" cy="157383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> </a:t>
            </a:r>
            <a:r>
              <a:rPr lang="en-US" b="1" dirty="0" smtClean="0"/>
              <a:t>III</a:t>
            </a:r>
            <a:r>
              <a:rPr lang="ru-RU" b="1" dirty="0" smtClean="0"/>
              <a:t>. Требование к условиям осуществления образования по ФГОС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/>
              <a:t>Требования к условиям классифицируются на: </a:t>
            </a:r>
          </a:p>
          <a:p>
            <a:pPr lvl="0">
              <a:lnSpc>
                <a:spcPct val="150000"/>
              </a:lnSpc>
            </a:pPr>
            <a:r>
              <a:rPr lang="ru-RU" sz="2000" b="1" dirty="0"/>
              <a:t>психолого-педагогические условия;</a:t>
            </a:r>
          </a:p>
          <a:p>
            <a:pPr lvl="0">
              <a:lnSpc>
                <a:spcPct val="150000"/>
              </a:lnSpc>
            </a:pPr>
            <a:r>
              <a:rPr lang="ru-RU" sz="2000" b="1" dirty="0"/>
              <a:t>кадровые условия;</a:t>
            </a:r>
          </a:p>
          <a:p>
            <a:pPr lvl="0">
              <a:lnSpc>
                <a:spcPct val="150000"/>
              </a:lnSpc>
            </a:pPr>
            <a:r>
              <a:rPr lang="ru-RU" sz="2000" b="1" dirty="0"/>
              <a:t>материально-технические условия;</a:t>
            </a:r>
          </a:p>
          <a:p>
            <a:pPr lvl="0">
              <a:lnSpc>
                <a:spcPct val="150000"/>
              </a:lnSpc>
            </a:pPr>
            <a:r>
              <a:rPr lang="ru-RU" sz="2000" b="1" dirty="0"/>
              <a:t>информационные  условия;</a:t>
            </a:r>
          </a:p>
          <a:p>
            <a:pPr lvl="0">
              <a:lnSpc>
                <a:spcPct val="150000"/>
              </a:lnSpc>
            </a:pPr>
            <a:r>
              <a:rPr lang="ru-RU" sz="2000" b="1" dirty="0"/>
              <a:t> учебно-методические  условия;</a:t>
            </a:r>
          </a:p>
          <a:p>
            <a:pPr lvl="0">
              <a:lnSpc>
                <a:spcPct val="150000"/>
              </a:lnSpc>
            </a:pPr>
            <a:r>
              <a:rPr lang="ru-RU" sz="2000" b="1" dirty="0"/>
              <a:t> финансовые условия.</a:t>
            </a:r>
          </a:p>
          <a:p>
            <a:endParaRPr lang="ru-RU" dirty="0"/>
          </a:p>
        </p:txBody>
      </p:sp>
      <p:pic>
        <p:nvPicPr>
          <p:cNvPr id="9218" name="Picture 2" descr="https://avatars.mds.yandex.net/get-pdb/1511346/9d6ffa13-b8e3-46fd-ac66-f14549379fd3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767" y="3279753"/>
            <a:ext cx="2299732" cy="1443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90358305"/>
              </p:ext>
            </p:extLst>
          </p:nvPr>
        </p:nvGraphicFramePr>
        <p:xfrm>
          <a:off x="10757453" y="47073"/>
          <a:ext cx="1205947" cy="1194219"/>
        </p:xfrm>
        <a:graphic>
          <a:graphicData uri="http://schemas.openxmlformats.org/presentationml/2006/ole">
            <p:oleObj spid="_x0000_s9222" r:id="rId4" imgW="3657143" imgH="3657143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 rot="5400000">
            <a:off x="11050587" y="805090"/>
            <a:ext cx="18256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ГБОУ КО СШОР «</a:t>
            </a:r>
            <a:r>
              <a:rPr lang="ru-RU" sz="800" b="1" dirty="0" err="1" smtClean="0"/>
              <a:t>Л.Латыниной</a:t>
            </a:r>
            <a:r>
              <a:rPr lang="ru-RU" sz="800" b="1" dirty="0" smtClean="0"/>
              <a:t>»</a:t>
            </a:r>
            <a:endParaRPr lang="ru-RU" sz="800" b="1" dirty="0"/>
          </a:p>
        </p:txBody>
      </p:sp>
    </p:spTree>
    <p:extLst>
      <p:ext uri="{BB962C8B-B14F-4D97-AF65-F5344CB8AC3E}">
        <p14:creationId xmlns="" xmlns:p14="http://schemas.microsoft.com/office/powerpoint/2010/main" val="1304382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5455"/>
            <a:ext cx="10515600" cy="240009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b="1" i="1" dirty="0"/>
              <a:t>ФГОС  является инструментом  реализации государственной политики в образовании,  и он обеспечивает  сохранение единства образовательного пространства России,  равенство и доступность образования при различных стартовых возможностях, преемственность ступеней общего образования.</a:t>
            </a:r>
            <a:endParaRPr lang="ru-RU" sz="2000" b="1" dirty="0"/>
          </a:p>
          <a:p>
            <a:endParaRPr lang="ru-RU" dirty="0"/>
          </a:p>
        </p:txBody>
      </p:sp>
      <p:pic>
        <p:nvPicPr>
          <p:cNvPr id="10242" name="Picture 2" descr="https://sovet-ingenera.com/wp-content/uploads/2020/01/vlajnost-vozduha-v-shko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925512" y="3645367"/>
            <a:ext cx="4282057" cy="2856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90358305"/>
              </p:ext>
            </p:extLst>
          </p:nvPr>
        </p:nvGraphicFramePr>
        <p:xfrm>
          <a:off x="10757453" y="47073"/>
          <a:ext cx="1205947" cy="1194219"/>
        </p:xfrm>
        <a:graphic>
          <a:graphicData uri="http://schemas.openxmlformats.org/presentationml/2006/ole">
            <p:oleObj spid="_x0000_s10246" r:id="rId4" imgW="3657143" imgH="3657143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11089560" y="780172"/>
            <a:ext cx="17757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ГБОУ КО СШОР «</a:t>
            </a:r>
            <a:r>
              <a:rPr lang="ru-RU" sz="800" b="1" dirty="0" err="1" smtClean="0"/>
              <a:t>Л.Латыниной</a:t>
            </a:r>
            <a:r>
              <a:rPr lang="ru-RU" sz="800" b="1" dirty="0" smtClean="0"/>
              <a:t>»</a:t>
            </a:r>
            <a:endParaRPr lang="ru-RU" sz="800" b="1" dirty="0"/>
          </a:p>
        </p:txBody>
      </p:sp>
    </p:spTree>
    <p:extLst>
      <p:ext uri="{BB962C8B-B14F-4D97-AF65-F5344CB8AC3E}">
        <p14:creationId xmlns="" xmlns:p14="http://schemas.microsoft.com/office/powerpoint/2010/main" val="26158987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9113"/>
            <a:ext cx="10515600" cy="506233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Литература.</a:t>
            </a:r>
            <a:endParaRPr lang="ru-RU" dirty="0"/>
          </a:p>
          <a:p>
            <a:endParaRPr lang="ru-RU" dirty="0" smtClean="0"/>
          </a:p>
          <a:p>
            <a:r>
              <a:rPr lang="ru-RU" sz="2100" b="1" dirty="0" smtClean="0"/>
              <a:t>1 </a:t>
            </a:r>
            <a:r>
              <a:rPr lang="ru-RU" sz="2100" b="1" dirty="0"/>
              <a:t>Электронный ресурс  Министерства образования и науки. Сайт </a:t>
            </a:r>
            <a:r>
              <a:rPr lang="ru-RU" sz="2100" b="1" u="sng" dirty="0">
                <a:hlinkClick r:id="rId3"/>
              </a:rPr>
              <a:t>http://standart.edu.ru/</a:t>
            </a:r>
            <a:r>
              <a:rPr lang="ru-RU" sz="2100" b="1" dirty="0"/>
              <a:t>.</a:t>
            </a:r>
          </a:p>
          <a:p>
            <a:r>
              <a:rPr lang="ru-RU" sz="2100" b="1" dirty="0"/>
              <a:t>2. «Федеральный Государственный Образовательный Стандарт», утвержден  приказом от 17 декабря 2010 года Министерства образования и науки РФ. Сайт </a:t>
            </a:r>
            <a:r>
              <a:rPr lang="ru-RU" sz="2100" b="1" u="sng" dirty="0">
                <a:hlinkClick r:id="rId3"/>
              </a:rPr>
              <a:t>http://standart.edu.ru/</a:t>
            </a:r>
            <a:r>
              <a:rPr lang="ru-RU" sz="2100" b="1" dirty="0"/>
              <a:t>.</a:t>
            </a:r>
          </a:p>
          <a:p>
            <a:r>
              <a:rPr lang="ru-RU" sz="2100" b="1" dirty="0"/>
              <a:t>3. Концепции духовно-нравственного развития и воспитания личности гражданина России». Сайт </a:t>
            </a:r>
            <a:r>
              <a:rPr lang="ru-RU" sz="2100" b="1" u="sng" dirty="0">
                <a:hlinkClick r:id="rId3"/>
              </a:rPr>
              <a:t>http://standart.edu.ru/</a:t>
            </a:r>
            <a:r>
              <a:rPr lang="ru-RU" sz="2100" b="1" dirty="0"/>
              <a:t>.</a:t>
            </a:r>
          </a:p>
          <a:p>
            <a:r>
              <a:rPr lang="ru-RU" sz="2100" b="1" dirty="0"/>
              <a:t>4.Национальная доктрина образования в Российской Федерации [Электронный ресурс] // </a:t>
            </a:r>
            <a:r>
              <a:rPr lang="ru-RU" sz="2100" b="1" u="sng" dirty="0">
                <a:hlinkClick r:id="rId4"/>
              </a:rPr>
              <a:t>http://www.lexed.ru/doc.php?id=3206#</a:t>
            </a:r>
            <a:r>
              <a:rPr lang="ru-RU" sz="2100" b="1" dirty="0"/>
              <a:t>/Центр образовательного законодательства.</a:t>
            </a:r>
          </a:p>
          <a:p>
            <a:r>
              <a:rPr lang="ru-RU" sz="2100" b="1" dirty="0"/>
              <a:t>5.Федеральная целевая программа развития образования на 2011-2015гг. [Электронный ресурс] // </a:t>
            </a:r>
            <a:r>
              <a:rPr lang="ru-RU" sz="2100" b="1" u="sng" dirty="0">
                <a:hlinkClick r:id="rId5"/>
              </a:rPr>
              <a:t>http://www.fcpro.ru/</a:t>
            </a:r>
            <a:r>
              <a:rPr lang="ru-RU" sz="2100" b="1" u="sng" dirty="0"/>
              <a:t>.</a:t>
            </a:r>
            <a:endParaRPr lang="ru-RU" sz="2100" b="1" dirty="0"/>
          </a:p>
          <a:p>
            <a:r>
              <a:rPr lang="ru-RU" sz="2100" b="1" dirty="0"/>
              <a:t>6.Низиенко Е.Л., </a:t>
            </a:r>
            <a:r>
              <a:rPr lang="ru-RU" sz="2100" b="1" dirty="0" err="1"/>
              <a:t>Шмелькова</a:t>
            </a:r>
            <a:r>
              <a:rPr lang="ru-RU" sz="2100" b="1" dirty="0"/>
              <a:t> Л.В. Внедрение федеральных государственных образовательных стандартов общего образования [Текст] /Е.Л. Низиенко, Л.В. </a:t>
            </a:r>
            <a:r>
              <a:rPr lang="ru-RU" sz="2100" b="1" dirty="0" err="1"/>
              <a:t>Шмелькова</a:t>
            </a:r>
            <a:r>
              <a:rPr lang="ru-RU" sz="2100" b="1" dirty="0"/>
              <a:t> // Администратор образования. – 2010.- №3. – С.3-9</a:t>
            </a:r>
          </a:p>
          <a:p>
            <a:r>
              <a:rPr lang="ru-RU" sz="2100" b="1" dirty="0"/>
              <a:t>7.Феденко Л.Н. Об особенностях введения федерального государственного образовательного стандарта основного общего образования»  [электронный ресурс] // Режим доступа: </a:t>
            </a:r>
            <a:r>
              <a:rPr lang="ru-RU" sz="2100" b="1" u="sng" dirty="0">
                <a:hlinkClick r:id="rId6"/>
              </a:rPr>
              <a:t>http://www.isiorao.ru/news/index.php?news=3043</a:t>
            </a:r>
            <a:r>
              <a:rPr lang="ru-RU" sz="2100" b="1" u="sng" dirty="0"/>
              <a:t>.</a:t>
            </a:r>
            <a:endParaRPr lang="ru-RU" sz="2100" b="1" dirty="0"/>
          </a:p>
          <a:p>
            <a:r>
              <a:rPr lang="ru-RU" sz="2100" b="1" dirty="0"/>
              <a:t>8. Письмо Министерства образования и науки РФ от 25 февраля 2011 г. </a:t>
            </a:r>
          </a:p>
          <a:p>
            <a:pPr marL="0" indent="0">
              <a:buNone/>
            </a:pPr>
            <a:r>
              <a:rPr lang="ru-RU" sz="2100" b="1" dirty="0" smtClean="0"/>
              <a:t>       № </a:t>
            </a:r>
            <a:r>
              <a:rPr lang="ru-RU" sz="2100" b="1" dirty="0"/>
              <a:t>03-114 «О мониторинге ФГОС общего образования</a:t>
            </a:r>
            <a:r>
              <a:rPr lang="ru-RU" sz="2100" b="1" dirty="0" smtClean="0"/>
              <a:t>».</a:t>
            </a:r>
            <a:endParaRPr lang="ru-RU" sz="21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42857" y="4658242"/>
            <a:ext cx="2510943" cy="2199758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90358305"/>
              </p:ext>
            </p:extLst>
          </p:nvPr>
        </p:nvGraphicFramePr>
        <p:xfrm>
          <a:off x="10757453" y="47073"/>
          <a:ext cx="1205947" cy="1194219"/>
        </p:xfrm>
        <a:graphic>
          <a:graphicData uri="http://schemas.openxmlformats.org/presentationml/2006/ole">
            <p:oleObj spid="_x0000_s16389" r:id="rId8" imgW="3657143" imgH="3657143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 rot="5400000">
            <a:off x="11018330" y="844777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ГБОУ КО СШОР «</a:t>
            </a:r>
            <a:r>
              <a:rPr lang="ru-RU" sz="800" b="1" dirty="0" err="1" smtClean="0"/>
              <a:t>Л.Латыниной</a:t>
            </a:r>
            <a:r>
              <a:rPr lang="ru-RU" sz="800" b="1" dirty="0" smtClean="0"/>
              <a:t>»</a:t>
            </a:r>
            <a:endParaRPr lang="ru-RU" sz="800" b="1" dirty="0"/>
          </a:p>
        </p:txBody>
      </p:sp>
    </p:spTree>
    <p:extLst>
      <p:ext uri="{BB962C8B-B14F-4D97-AF65-F5344CB8AC3E}">
        <p14:creationId xmlns="" xmlns:p14="http://schemas.microsoft.com/office/powerpoint/2010/main" val="28982764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i="1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1" y="0"/>
            <a:ext cx="12009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9901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96061" cy="9468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Нормативно-правовое основание ФГОС: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2513" y="1558574"/>
            <a:ext cx="10515600" cy="437985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2009г. «Фундаментальное ядро содержания общего образования»</a:t>
            </a:r>
          </a:p>
          <a:p>
            <a:pPr lvl="0"/>
            <a:r>
              <a:rPr lang="ru-RU" dirty="0"/>
              <a:t> 2009г. «Концепция духовно-нравственного развития и воспитания личности гражданина России».</a:t>
            </a:r>
          </a:p>
          <a:p>
            <a:r>
              <a:rPr lang="ru-RU" dirty="0"/>
              <a:t>Регулируется введение ФГОС в стране следующими документами:</a:t>
            </a:r>
          </a:p>
          <a:p>
            <a:pPr lvl="0"/>
            <a:r>
              <a:rPr lang="ru-RU" dirty="0"/>
              <a:t>«Постановление Правительства Российской Федерации N 142 от 24 февраля 2009 года»</a:t>
            </a:r>
          </a:p>
          <a:p>
            <a:pPr lvl="0"/>
            <a:r>
              <a:rPr lang="ru-RU" dirty="0"/>
              <a:t>  «Положение о Совете Министерства образования и науки Российской Федерации по федеральным государственным образовательным стандартам».</a:t>
            </a:r>
          </a:p>
          <a:p>
            <a:pPr lvl="0"/>
            <a:r>
              <a:rPr lang="ru-RU" dirty="0"/>
              <a:t>Письмо Министерства образования и науки РФ от 25 февраля 2011 г. № 03-114 «О мониторинге ФГОС общего образования». 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54037768"/>
              </p:ext>
            </p:extLst>
          </p:nvPr>
        </p:nvGraphicFramePr>
        <p:xfrm>
          <a:off x="10903227" y="190633"/>
          <a:ext cx="1205947" cy="1194219"/>
        </p:xfrm>
        <a:graphic>
          <a:graphicData uri="http://schemas.openxmlformats.org/presentationml/2006/ole">
            <p:oleObj spid="_x0000_s2057" r:id="rId3" imgW="3657143" imgH="3657143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 rot="5400000">
            <a:off x="11101551" y="801881"/>
            <a:ext cx="17853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ГБОУ КО СШОР «</a:t>
            </a:r>
            <a:r>
              <a:rPr lang="ru-RU" sz="800" b="1" dirty="0" err="1" smtClean="0"/>
              <a:t>Л.Латыниной</a:t>
            </a:r>
            <a:r>
              <a:rPr lang="ru-RU" sz="800" b="1" dirty="0" smtClean="0"/>
              <a:t>»</a:t>
            </a:r>
            <a:endParaRPr lang="ru-RU" sz="800" b="1" dirty="0"/>
          </a:p>
        </p:txBody>
      </p:sp>
    </p:spTree>
    <p:extLst>
      <p:ext uri="{BB962C8B-B14F-4D97-AF65-F5344CB8AC3E}">
        <p14:creationId xmlns="" xmlns:p14="http://schemas.microsoft.com/office/powerpoint/2010/main" val="2372885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529" y="177181"/>
            <a:ext cx="9422295" cy="15135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«Федеральный </a:t>
            </a:r>
            <a:r>
              <a:rPr lang="ru-RU" sz="3100" b="1" dirty="0"/>
              <a:t>Государственный Образовательный Стандарт», утвержден  приказом от 17 декабря 2010 года Министерства образования и науки РФ.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6878" y="3220277"/>
            <a:ext cx="5575852" cy="3326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ФГОС </a:t>
            </a:r>
            <a:r>
              <a:rPr lang="ru-RU" i="1" dirty="0"/>
              <a:t>предусматривает создание условий для повышения качества образования в школах России.  Открывается перспектива для достижения новых образовательных результатов, обеспечивающих готовность современной школы к удовлетворению образовательных потребностей личности, общества и государства.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94803909"/>
              </p:ext>
            </p:extLst>
          </p:nvPr>
        </p:nvGraphicFramePr>
        <p:xfrm>
          <a:off x="10866783" y="177180"/>
          <a:ext cx="1205947" cy="1194219"/>
        </p:xfrm>
        <a:graphic>
          <a:graphicData uri="http://schemas.openxmlformats.org/presentationml/2006/ole">
            <p:oleObj spid="_x0000_s3084" r:id="rId3" imgW="3657143" imgH="3657143" progId="">
              <p:embed/>
            </p:oleObj>
          </a:graphicData>
        </a:graphic>
      </p:graphicFrame>
      <p:pic>
        <p:nvPicPr>
          <p:cNvPr id="3076" name="Picture 4" descr="http://viro.edu.ru/vmk_ooo/images/2019/324/noo_ooo_news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12" y="2956472"/>
            <a:ext cx="6070566" cy="2981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5400000">
            <a:off x="11081239" y="863813"/>
            <a:ext cx="1767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ГБОУ КО СШОР «</a:t>
            </a:r>
            <a:r>
              <a:rPr lang="ru-RU" sz="800" b="1" dirty="0" err="1" smtClean="0"/>
              <a:t>Л.Латыниной</a:t>
            </a:r>
            <a:r>
              <a:rPr lang="ru-RU" sz="800" dirty="0" smtClean="0"/>
              <a:t>»</a:t>
            </a:r>
            <a:endParaRPr lang="ru-RU" sz="800" dirty="0"/>
          </a:p>
        </p:txBody>
      </p:sp>
    </p:spTree>
    <p:extLst>
      <p:ext uri="{BB962C8B-B14F-4D97-AF65-F5344CB8AC3E}">
        <p14:creationId xmlns="" xmlns:p14="http://schemas.microsoft.com/office/powerpoint/2010/main" val="3204875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Этапы перехода на ФГОС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826" y="1690688"/>
            <a:ext cx="10515600" cy="1818723"/>
          </a:xfrm>
        </p:spPr>
        <p:txBody>
          <a:bodyPr/>
          <a:lstStyle/>
          <a:p>
            <a:pPr lvl="0"/>
            <a:r>
              <a:rPr lang="ru-RU" dirty="0"/>
              <a:t>2013 учебный год переход на стандарт первого поколения (НОО)</a:t>
            </a:r>
          </a:p>
          <a:p>
            <a:pPr lvl="0"/>
            <a:r>
              <a:rPr lang="ru-RU" dirty="0"/>
              <a:t>2015 учебный год переход на стандарт второго поколения (ООО)</a:t>
            </a:r>
          </a:p>
          <a:p>
            <a:pPr lvl="0"/>
            <a:r>
              <a:rPr lang="ru-RU" dirty="0"/>
              <a:t>2020 учебный год переход на стандарт третьего поколения (СОО)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57072431"/>
              </p:ext>
            </p:extLst>
          </p:nvPr>
        </p:nvGraphicFramePr>
        <p:xfrm>
          <a:off x="10757453" y="47073"/>
          <a:ext cx="1205947" cy="1194219"/>
        </p:xfrm>
        <a:graphic>
          <a:graphicData uri="http://schemas.openxmlformats.org/presentationml/2006/ole">
            <p:oleObj spid="_x0000_s5129" r:id="rId3" imgW="3657143" imgH="3657143" progId="">
              <p:embed/>
            </p:oleObj>
          </a:graphicData>
        </a:graphic>
      </p:graphicFrame>
      <p:pic>
        <p:nvPicPr>
          <p:cNvPr id="5122" name="Picture 2" descr="https://avatars.mds.yandex.net/get-pdb/1979423/d147b33e-3356-4b41-897d-c74c283a1bab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79" y="3728186"/>
            <a:ext cx="4694721" cy="3129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5400000">
            <a:off x="11074538" y="781140"/>
            <a:ext cx="177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ГБОУ КО СШОР «</a:t>
            </a:r>
            <a:r>
              <a:rPr lang="ru-RU" sz="800" b="1" dirty="0" err="1" smtClean="0"/>
              <a:t>Л.Латыниной</a:t>
            </a:r>
            <a:r>
              <a:rPr lang="ru-RU" sz="800" b="1" dirty="0" smtClean="0"/>
              <a:t>»</a:t>
            </a:r>
            <a:endParaRPr lang="ru-RU" sz="800" b="1" dirty="0"/>
          </a:p>
        </p:txBody>
      </p:sp>
    </p:spTree>
    <p:extLst>
      <p:ext uri="{BB962C8B-B14F-4D97-AF65-F5344CB8AC3E}">
        <p14:creationId xmlns="" xmlns:p14="http://schemas.microsoft.com/office/powerpoint/2010/main" val="3388895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826" y="644182"/>
            <a:ext cx="10515600" cy="11681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Определение ФГОС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182" y="1812373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b="1" dirty="0" smtClean="0"/>
              <a:t>	«</a:t>
            </a:r>
            <a:r>
              <a:rPr lang="ru-RU" b="1" dirty="0"/>
              <a:t>Образовательный стандарт, являющийся отражением социального заказа, рассматривается разработчиками проекта как общественный договор, согласующий требования к образованию, предъявляемые семьей, обществом и государством и представляет собой совокупность трех систем требований – к структуре основных образовательных программ, к результатам их освоения и условиям реализации, которые обеспечивают необходимое личностное и профессиональное развитие обучающихся».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1600" b="1" dirty="0"/>
              <a:t>Министерство образования и  науки  РФ на сайте </a:t>
            </a:r>
            <a:r>
              <a:rPr lang="ru-RU" sz="1600" b="1" u="sng" dirty="0">
                <a:hlinkClick r:id="rId3"/>
              </a:rPr>
              <a:t>http://standart.edu.ru/</a:t>
            </a:r>
            <a:endParaRPr lang="ru-RU" sz="1600" b="1" dirty="0"/>
          </a:p>
          <a:p>
            <a:pPr algn="just"/>
            <a:endParaRPr lang="ru-RU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70417281"/>
              </p:ext>
            </p:extLst>
          </p:nvPr>
        </p:nvGraphicFramePr>
        <p:xfrm>
          <a:off x="10721008" y="80199"/>
          <a:ext cx="1205947" cy="1194219"/>
        </p:xfrm>
        <a:graphic>
          <a:graphicData uri="http://schemas.openxmlformats.org/presentationml/2006/ole">
            <p:oleObj spid="_x0000_s4103" r:id="rId4" imgW="3657143" imgH="3657143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 rot="5400000">
            <a:off x="11092850" y="798466"/>
            <a:ext cx="18123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ГБОУ КО СШОР «</a:t>
            </a:r>
            <a:r>
              <a:rPr lang="ru-RU" sz="800" b="1" dirty="0" err="1" smtClean="0"/>
              <a:t>Л.Латыниной</a:t>
            </a:r>
            <a:r>
              <a:rPr lang="ru-RU" sz="800" b="1" dirty="0" smtClean="0"/>
              <a:t>»</a:t>
            </a:r>
            <a:endParaRPr lang="ru-RU" sz="800" b="1" dirty="0"/>
          </a:p>
        </p:txBody>
      </p:sp>
    </p:spTree>
    <p:extLst>
      <p:ext uri="{BB962C8B-B14F-4D97-AF65-F5344CB8AC3E}">
        <p14:creationId xmlns="" xmlns:p14="http://schemas.microsoft.com/office/powerpoint/2010/main" val="12445916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426" y="118109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Система требований к образованию по ФГОС: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sz="2000" b="1" dirty="0"/>
              <a:t>Требования к структуре основной образовательной программам общего образования. </a:t>
            </a:r>
          </a:p>
          <a:p>
            <a:pPr lvl="0">
              <a:lnSpc>
                <a:spcPct val="150000"/>
              </a:lnSpc>
            </a:pPr>
            <a:r>
              <a:rPr lang="ru-RU" sz="2000" b="1" dirty="0"/>
              <a:t>Требование к результатам освоения основной образовательной </a:t>
            </a:r>
            <a:r>
              <a:rPr lang="ru-RU" sz="2000" b="1" dirty="0" smtClean="0"/>
              <a:t>программы </a:t>
            </a:r>
            <a:r>
              <a:rPr lang="ru-RU" sz="2000" b="1" dirty="0"/>
              <a:t>общего образования.</a:t>
            </a:r>
          </a:p>
          <a:p>
            <a:pPr lvl="0">
              <a:lnSpc>
                <a:spcPct val="150000"/>
              </a:lnSpc>
            </a:pPr>
            <a:r>
              <a:rPr lang="ru-RU" sz="2000" b="1" dirty="0"/>
              <a:t>Требование к условиям реализации ФГОС.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90358305"/>
              </p:ext>
            </p:extLst>
          </p:nvPr>
        </p:nvGraphicFramePr>
        <p:xfrm>
          <a:off x="10757453" y="47073"/>
          <a:ext cx="1205947" cy="1194219"/>
        </p:xfrm>
        <a:graphic>
          <a:graphicData uri="http://schemas.openxmlformats.org/presentationml/2006/ole">
            <p:oleObj spid="_x0000_s11269" r:id="rId3" imgW="3657143" imgH="3657143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 rot="5400000">
            <a:off x="11005360" y="850317"/>
            <a:ext cx="1916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ГБОУ КО СШОР «</a:t>
            </a:r>
            <a:r>
              <a:rPr lang="ru-RU" sz="800" b="1" dirty="0" err="1" smtClean="0"/>
              <a:t>Л.Латыниной</a:t>
            </a:r>
            <a:r>
              <a:rPr lang="ru-RU" sz="800" b="1" dirty="0" smtClean="0"/>
              <a:t>»</a:t>
            </a:r>
            <a:endParaRPr lang="ru-RU" sz="800" b="1" dirty="0"/>
          </a:p>
        </p:txBody>
      </p:sp>
    </p:spTree>
    <p:extLst>
      <p:ext uri="{BB962C8B-B14F-4D97-AF65-F5344CB8AC3E}">
        <p14:creationId xmlns="" xmlns:p14="http://schemas.microsoft.com/office/powerpoint/2010/main" val="2317389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061" y="803209"/>
            <a:ext cx="10982739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I</a:t>
            </a:r>
            <a:r>
              <a:rPr lang="ru-RU" sz="3200" b="1" dirty="0"/>
              <a:t>. Требования к структуре основной образовательной программы основного общего образования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183" y="3220279"/>
            <a:ext cx="10515600" cy="22940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Разделы основной образовательной программы:</a:t>
            </a:r>
          </a:p>
          <a:p>
            <a:pPr lvl="0">
              <a:lnSpc>
                <a:spcPct val="150000"/>
              </a:lnSpc>
            </a:pPr>
            <a:r>
              <a:rPr lang="ru-RU" sz="2000" b="1" dirty="0"/>
              <a:t>Целевой раздел;</a:t>
            </a:r>
          </a:p>
          <a:p>
            <a:pPr lvl="0">
              <a:lnSpc>
                <a:spcPct val="150000"/>
              </a:lnSpc>
            </a:pPr>
            <a:r>
              <a:rPr lang="ru-RU" sz="2000" b="1" dirty="0"/>
              <a:t>Содержательный раздел;</a:t>
            </a:r>
          </a:p>
          <a:p>
            <a:pPr lvl="0">
              <a:lnSpc>
                <a:spcPct val="150000"/>
              </a:lnSpc>
            </a:pPr>
            <a:r>
              <a:rPr lang="ru-RU" sz="2000" b="1" dirty="0"/>
              <a:t>Организационный раздел.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90358305"/>
              </p:ext>
            </p:extLst>
          </p:nvPr>
        </p:nvGraphicFramePr>
        <p:xfrm>
          <a:off x="10757453" y="47073"/>
          <a:ext cx="1205947" cy="1194219"/>
        </p:xfrm>
        <a:graphic>
          <a:graphicData uri="http://schemas.openxmlformats.org/presentationml/2006/ole">
            <p:oleObj spid="_x0000_s12293" r:id="rId3" imgW="3657143" imgH="3657143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 rot="5400000">
            <a:off x="11039120" y="781037"/>
            <a:ext cx="18535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ГБОУ КО СШОР «</a:t>
            </a:r>
            <a:r>
              <a:rPr lang="ru-RU" sz="800" b="1" dirty="0" err="1" smtClean="0"/>
              <a:t>Л.Латыниной</a:t>
            </a:r>
            <a:r>
              <a:rPr lang="ru-RU" sz="800" b="1" dirty="0" smtClean="0"/>
              <a:t>»</a:t>
            </a:r>
            <a:endParaRPr lang="ru-RU" sz="800" b="1" dirty="0"/>
          </a:p>
        </p:txBody>
      </p:sp>
    </p:spTree>
    <p:extLst>
      <p:ext uri="{BB962C8B-B14F-4D97-AF65-F5344CB8AC3E}">
        <p14:creationId xmlns="" xmlns:p14="http://schemas.microsoft.com/office/powerpoint/2010/main" val="15884004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044" y="48876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Универсальные Учебные </a:t>
            </a:r>
            <a:r>
              <a:rPr lang="ru-RU" b="1" dirty="0" smtClean="0"/>
              <a:t>Действия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869" y="1571572"/>
            <a:ext cx="5973417" cy="51285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/>
              <a:t>В ФГОС записано: </a:t>
            </a:r>
            <a:r>
              <a:rPr lang="ru-RU" sz="2000" b="1" i="1" dirty="0"/>
              <a:t>«Универсальные Учебные Действия (УУД) – это совокупность способов действий обучающегося, которая обеспечивает его способность к самостоятельному усвоению новых знаний, т.е. способность субъекта к саморазвитию и самосовершенствованию путём сознательного и активного присвоения нового социального опыта».</a:t>
            </a:r>
            <a:endParaRPr lang="ru-RU" sz="2000" b="1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49953" y="1571572"/>
            <a:ext cx="5530360" cy="3000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630555" algn="ctr">
              <a:lnSpc>
                <a:spcPct val="150000"/>
              </a:lnSpc>
              <a:tabLst>
                <a:tab pos="900430" algn="l"/>
              </a:tabLst>
            </a:pP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Виды универсальных учебных действий</a:t>
            </a:r>
          </a:p>
          <a:p>
            <a:pPr indent="630555">
              <a:lnSpc>
                <a:spcPct val="150000"/>
              </a:lnSpc>
              <a:tabLst>
                <a:tab pos="900430" algn="l"/>
              </a:tabLst>
            </a:pPr>
            <a:endParaRPr lang="ru-RU" b="1" dirty="0" smtClean="0"/>
          </a:p>
          <a:p>
            <a:pPr indent="630555">
              <a:lnSpc>
                <a:spcPct val="150000"/>
              </a:lnSpc>
              <a:tabLst>
                <a:tab pos="900430" algn="l"/>
              </a:tabLst>
            </a:pPr>
            <a:r>
              <a:rPr lang="ru-RU" b="1" dirty="0" smtClean="0"/>
              <a:t>Личностные                        </a:t>
            </a:r>
            <a:r>
              <a:rPr lang="ru-RU" b="1" dirty="0" err="1" smtClean="0"/>
              <a:t>Метапредметные</a:t>
            </a:r>
            <a:endParaRPr lang="ru-RU" b="1" dirty="0" smtClean="0"/>
          </a:p>
          <a:p>
            <a:pPr indent="630555">
              <a:lnSpc>
                <a:spcPct val="150000"/>
              </a:lnSpc>
              <a:tabLst>
                <a:tab pos="900430" algn="l"/>
              </a:tabLst>
            </a:pPr>
            <a:endParaRPr lang="ru-RU" b="1" dirty="0"/>
          </a:p>
          <a:p>
            <a:pPr indent="630555">
              <a:lnSpc>
                <a:spcPct val="150000"/>
              </a:lnSpc>
              <a:tabLst>
                <a:tab pos="900430" algn="l"/>
              </a:tabLst>
            </a:pPr>
            <a:r>
              <a:rPr lang="ru-RU" b="1" dirty="0" smtClean="0"/>
              <a:t>Регулятивные</a:t>
            </a:r>
          </a:p>
          <a:p>
            <a:pPr indent="630555">
              <a:lnSpc>
                <a:spcPct val="150000"/>
              </a:lnSpc>
              <a:tabLst>
                <a:tab pos="900430" algn="l"/>
              </a:tabLst>
            </a:pPr>
            <a:r>
              <a:rPr lang="ru-RU" b="1" dirty="0" smtClean="0">
                <a:effectLst/>
              </a:rPr>
              <a:t>                         </a:t>
            </a:r>
            <a:r>
              <a:rPr lang="ru-RU" b="1" dirty="0" smtClean="0"/>
              <a:t>Познавательные</a:t>
            </a:r>
          </a:p>
          <a:p>
            <a:pPr indent="630555">
              <a:lnSpc>
                <a:spcPct val="150000"/>
              </a:lnSpc>
              <a:tabLst>
                <a:tab pos="900430" algn="l"/>
              </a:tabLst>
            </a:pPr>
            <a:r>
              <a:rPr lang="ru-RU" b="1" dirty="0" smtClean="0"/>
              <a:t>                                                      Коммуникативные</a:t>
            </a:r>
            <a:endParaRPr lang="ru-RU" dirty="0">
              <a:effectLst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7010400" y="1974574"/>
            <a:ext cx="980661" cy="622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9130748" y="1968787"/>
            <a:ext cx="728869" cy="628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891130" y="2796554"/>
            <a:ext cx="2849218" cy="489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8878957" y="2796554"/>
            <a:ext cx="861391" cy="927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740348" y="2796554"/>
            <a:ext cx="689113" cy="1391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90358305"/>
              </p:ext>
            </p:extLst>
          </p:nvPr>
        </p:nvGraphicFramePr>
        <p:xfrm>
          <a:off x="10757453" y="47073"/>
          <a:ext cx="1205947" cy="1194219"/>
        </p:xfrm>
        <a:graphic>
          <a:graphicData uri="http://schemas.openxmlformats.org/presentationml/2006/ole">
            <p:oleObj spid="_x0000_s6156" r:id="rId3" imgW="3657143" imgH="3657143" progId="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 rot="5400000">
            <a:off x="11065910" y="836840"/>
            <a:ext cx="17949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ГБОУ КО СШОР «</a:t>
            </a:r>
            <a:r>
              <a:rPr lang="ru-RU" sz="800" b="1" dirty="0" err="1" smtClean="0"/>
              <a:t>Л.Латыниной</a:t>
            </a:r>
            <a:r>
              <a:rPr lang="ru-RU" sz="800" b="1" dirty="0" smtClean="0"/>
              <a:t>»</a:t>
            </a:r>
            <a:endParaRPr lang="ru-RU" sz="800" b="1" dirty="0"/>
          </a:p>
        </p:txBody>
      </p:sp>
    </p:spTree>
    <p:extLst>
      <p:ext uri="{BB962C8B-B14F-4D97-AF65-F5344CB8AC3E}">
        <p14:creationId xmlns="" xmlns:p14="http://schemas.microsoft.com/office/powerpoint/2010/main" val="21180689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766" y="600847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II</a:t>
            </a:r>
            <a:r>
              <a:rPr lang="ru-RU" b="1" dirty="0"/>
              <a:t>.Требование к результатом  </a:t>
            </a:r>
            <a:r>
              <a:rPr lang="ru-RU" b="1" dirty="0" smtClean="0"/>
              <a:t>обучения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826" y="4850295"/>
            <a:ext cx="10515600" cy="1657972"/>
          </a:xfrm>
        </p:spPr>
        <p:txBody>
          <a:bodyPr>
            <a:normAutofit lnSpcReduction="10000"/>
          </a:bodyPr>
          <a:lstStyle/>
          <a:p>
            <a:pPr lvl="0" algn="ctr">
              <a:lnSpc>
                <a:spcPct val="150000"/>
              </a:lnSpc>
            </a:pPr>
            <a:r>
              <a:rPr lang="ru-RU" sz="2000" b="1" dirty="0"/>
              <a:t>Предметные результаты</a:t>
            </a:r>
          </a:p>
          <a:p>
            <a:pPr lvl="0" algn="ctr">
              <a:lnSpc>
                <a:spcPct val="150000"/>
              </a:lnSpc>
            </a:pPr>
            <a:r>
              <a:rPr lang="ru-RU" sz="2000" b="1" dirty="0"/>
              <a:t>Личностные результаты</a:t>
            </a:r>
          </a:p>
          <a:p>
            <a:pPr lvl="0" algn="ctr">
              <a:lnSpc>
                <a:spcPct val="150000"/>
              </a:lnSpc>
            </a:pPr>
            <a:r>
              <a:rPr lang="ru-RU" sz="2000" b="1" dirty="0" err="1"/>
              <a:t>Метапредментые</a:t>
            </a:r>
            <a:r>
              <a:rPr lang="ru-RU" sz="2000" b="1" dirty="0"/>
              <a:t> результаты </a:t>
            </a:r>
          </a:p>
          <a:p>
            <a:pPr algn="ctr"/>
            <a:endParaRPr lang="ru-RU" dirty="0"/>
          </a:p>
        </p:txBody>
      </p:sp>
      <p:pic>
        <p:nvPicPr>
          <p:cNvPr id="7170" name="Picture 2" descr="https://r1.nubex.ru/s972-eed/f2141_d5/39484183.mii574f2zb.W66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80" y="1264555"/>
            <a:ext cx="2613857" cy="3285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90358305"/>
              </p:ext>
            </p:extLst>
          </p:nvPr>
        </p:nvGraphicFramePr>
        <p:xfrm>
          <a:off x="10757453" y="47073"/>
          <a:ext cx="1205947" cy="1194219"/>
        </p:xfrm>
        <a:graphic>
          <a:graphicData uri="http://schemas.openxmlformats.org/presentationml/2006/ole">
            <p:oleObj spid="_x0000_s7174" r:id="rId4" imgW="3657143" imgH="3657143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 rot="5400000">
            <a:off x="11053719" y="810473"/>
            <a:ext cx="1927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ГБОУ КО СШОР «</a:t>
            </a:r>
            <a:r>
              <a:rPr lang="ru-RU" sz="800" b="1" dirty="0" err="1" smtClean="0"/>
              <a:t>Л.Латыниной</a:t>
            </a:r>
            <a:r>
              <a:rPr lang="ru-RU" sz="800" b="1" dirty="0" smtClean="0"/>
              <a:t>»</a:t>
            </a:r>
            <a:endParaRPr lang="ru-RU" sz="800" b="1" dirty="0"/>
          </a:p>
        </p:txBody>
      </p:sp>
    </p:spTree>
    <p:extLst>
      <p:ext uri="{BB962C8B-B14F-4D97-AF65-F5344CB8AC3E}">
        <p14:creationId xmlns="" xmlns:p14="http://schemas.microsoft.com/office/powerpoint/2010/main" val="1140415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</TotalTime>
  <Words>956</Words>
  <Application>Microsoft Office PowerPoint</Application>
  <PresentationFormat>Произвольный</PresentationFormat>
  <Paragraphs>111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Федеральный государственный образовательный стандарт общего образования: основные требования </vt:lpstr>
      <vt:lpstr>Нормативно-правовое основание ФГОС: </vt:lpstr>
      <vt:lpstr>«Федеральный Государственный Образовательный Стандарт», утвержден  приказом от 17 декабря 2010 года Министерства образования и науки РФ. </vt:lpstr>
      <vt:lpstr>Этапы перехода на ФГОС </vt:lpstr>
      <vt:lpstr>Определение ФГОС </vt:lpstr>
      <vt:lpstr>Система требований к образованию по ФГОС: </vt:lpstr>
      <vt:lpstr>I. Требования к структуре основной образовательной программы основного общего образования </vt:lpstr>
      <vt:lpstr>Универсальные Учебные Действия </vt:lpstr>
      <vt:lpstr>II.Требование к результатом  обучения </vt:lpstr>
      <vt:lpstr>  Предметные результаты обучения </vt:lpstr>
      <vt:lpstr>Личностные результаты обучения </vt:lpstr>
      <vt:lpstr>  Метапредметные результаты обучения </vt:lpstr>
      <vt:lpstr>Системно-деятельностный подход в достижении результатов ФГОС </vt:lpstr>
      <vt:lpstr> III. Требование к условиям осуществления образования по ФГОС 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государственный образовательный стандарт общего образования: основные требования </dc:title>
  <dc:creator>Toshiba</dc:creator>
  <cp:lastModifiedBy>Пользователь</cp:lastModifiedBy>
  <cp:revision>16</cp:revision>
  <dcterms:created xsi:type="dcterms:W3CDTF">2020-06-10T19:39:17Z</dcterms:created>
  <dcterms:modified xsi:type="dcterms:W3CDTF">2020-06-11T06:57:06Z</dcterms:modified>
</cp:coreProperties>
</file>